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ptos Bold" panose="020B0604020202020204" charset="0"/>
      <p:regular r:id="rId15"/>
    </p:embeddedFont>
    <p:embeddedFont>
      <p:font typeface="Aptos Bold Italics" panose="020B0604020202020204" charset="0"/>
      <p:regular r:id="rId16"/>
    </p:embeddedFont>
    <p:embeddedFont>
      <p:font typeface="Gotham" panose="020B0604020202020204" charset="0"/>
      <p:regular r:id="rId17"/>
    </p:embeddedFont>
    <p:embeddedFont>
      <p:font typeface="Helios" panose="020B0604020202020204" charset="0"/>
      <p:regular r:id="rId18"/>
    </p:embeddedFont>
    <p:embeddedFont>
      <p:font typeface="Roboto Slab" pitchFamily="2" charset="0"/>
      <p:regular r:id="rId19"/>
    </p:embeddedFont>
    <p:embeddedFont>
      <p:font typeface="Roboto Slab Bold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86757" y="8098796"/>
            <a:ext cx="5001243" cy="493043"/>
            <a:chOff x="0" y="0"/>
            <a:chExt cx="3228327" cy="3182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28340" cy="318262"/>
            </a:xfrm>
            <a:custGeom>
              <a:avLst/>
              <a:gdLst/>
              <a:ahLst/>
              <a:cxnLst/>
              <a:rect l="l" t="t" r="r" b="b"/>
              <a:pathLst>
                <a:path w="3228340" h="318262">
                  <a:moveTo>
                    <a:pt x="0" y="0"/>
                  </a:moveTo>
                  <a:lnTo>
                    <a:pt x="3228340" y="0"/>
                  </a:lnTo>
                  <a:lnTo>
                    <a:pt x="3228340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286757" y="9006106"/>
            <a:ext cx="3441801" cy="493043"/>
            <a:chOff x="0" y="0"/>
            <a:chExt cx="2221700" cy="3182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1738" cy="318262"/>
            </a:xfrm>
            <a:custGeom>
              <a:avLst/>
              <a:gdLst/>
              <a:ahLst/>
              <a:cxnLst/>
              <a:rect l="l" t="t" r="r" b="b"/>
              <a:pathLst>
                <a:path w="2221738" h="318262">
                  <a:moveTo>
                    <a:pt x="0" y="0"/>
                  </a:moveTo>
                  <a:lnTo>
                    <a:pt x="2221738" y="0"/>
                  </a:lnTo>
                  <a:lnTo>
                    <a:pt x="2221738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AutoShape 6"/>
          <p:cNvSpPr/>
          <p:nvPr/>
        </p:nvSpPr>
        <p:spPr>
          <a:xfrm>
            <a:off x="985278" y="3678174"/>
            <a:ext cx="1747379" cy="0"/>
          </a:xfrm>
          <a:prstGeom prst="line">
            <a:avLst/>
          </a:prstGeom>
          <a:ln w="2857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988581" y="3835336"/>
            <a:ext cx="9882730" cy="169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8"/>
              </a:lnSpc>
            </a:pPr>
            <a:r>
              <a:rPr lang="en-US" sz="510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Template institucional</a:t>
            </a:r>
          </a:p>
          <a:p>
            <a:pPr algn="l">
              <a:lnSpc>
                <a:spcPts val="5818"/>
              </a:lnSpc>
            </a:pPr>
            <a:r>
              <a:rPr lang="en-US" sz="510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para apresentações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6032" y="5674719"/>
            <a:ext cx="9059132" cy="749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1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Sistema visual editável para aulas, reuniões, eventos e apresentações administrativas da Faculdade de Goiana.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6032" y="9508674"/>
            <a:ext cx="3293907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50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 ·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786418" y="804666"/>
            <a:ext cx="4496973" cy="2497849"/>
          </a:xfrm>
          <a:custGeom>
            <a:avLst/>
            <a:gdLst/>
            <a:ahLst/>
            <a:cxnLst/>
            <a:rect l="l" t="t" r="r" b="b"/>
            <a:pathLst>
              <a:path w="4496973" h="2497849">
                <a:moveTo>
                  <a:pt x="0" y="0"/>
                </a:moveTo>
                <a:lnTo>
                  <a:pt x="4496973" y="0"/>
                </a:lnTo>
                <a:lnTo>
                  <a:pt x="4496973" y="2497848"/>
                </a:lnTo>
                <a:lnTo>
                  <a:pt x="0" y="2497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66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553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Roteiro</a:t>
            </a:r>
            <a:r>
              <a:rPr lang="en-US" sz="4553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da </a:t>
            </a:r>
            <a:r>
              <a:rPr lang="en-US" sz="4553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apresentação</a:t>
            </a:r>
            <a:endParaRPr lang="en-US" sz="4553" b="1" dirty="0">
              <a:solidFill>
                <a:srgbClr val="142D64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92493" y="2368722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Use como sumário, plano de aula ou organização de reunião.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30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43483" y="3196530"/>
            <a:ext cx="685829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01</a:t>
            </a:r>
          </a:p>
        </p:txBody>
      </p:sp>
      <p:sp>
        <p:nvSpPr>
          <p:cNvPr id="6" name="AutoShape 6"/>
          <p:cNvSpPr/>
          <p:nvPr/>
        </p:nvSpPr>
        <p:spPr>
          <a:xfrm>
            <a:off x="1854445" y="3421443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2924051" y="3233506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Introdução</a:t>
            </a:r>
            <a:endParaRPr lang="en-US" sz="2627" b="1" dirty="0">
              <a:solidFill>
                <a:srgbClr val="142D64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349417" y="3753744"/>
            <a:ext cx="19068" cy="43087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043483" y="4184854"/>
            <a:ext cx="685829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02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854445" y="4409767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2924051" y="4221830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Pergunta</a:t>
            </a:r>
            <a:r>
              <a:rPr lang="en-US" sz="2627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de Pesquisa e </a:t>
            </a: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Objetivos</a:t>
            </a:r>
            <a:endParaRPr lang="en-US" sz="2627" b="1" dirty="0">
              <a:solidFill>
                <a:srgbClr val="142D64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349417" y="4742068"/>
            <a:ext cx="19068" cy="43087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1043483" y="5173177"/>
            <a:ext cx="685829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03</a:t>
            </a:r>
          </a:p>
        </p:txBody>
      </p:sp>
      <p:sp>
        <p:nvSpPr>
          <p:cNvPr id="14" name="AutoShape 14"/>
          <p:cNvSpPr/>
          <p:nvPr/>
        </p:nvSpPr>
        <p:spPr>
          <a:xfrm>
            <a:off x="1854445" y="5398090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2924051" y="5210153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Referencial</a:t>
            </a:r>
            <a:r>
              <a:rPr lang="en-US" sz="2627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Teórico</a:t>
            </a:r>
            <a:endParaRPr lang="en-US" sz="2627" b="1" dirty="0">
              <a:solidFill>
                <a:srgbClr val="142D64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349417" y="5730391"/>
            <a:ext cx="19068" cy="43087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043483" y="6161501"/>
            <a:ext cx="685829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04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854445" y="6386414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2924051" y="6198486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Aspectos</a:t>
            </a:r>
            <a:r>
              <a:rPr lang="en-US" sz="2627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Metodológicos</a:t>
            </a:r>
            <a:r>
              <a:rPr lang="en-US" sz="2627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349417" y="6718715"/>
            <a:ext cx="19068" cy="43087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1043483" y="7149824"/>
            <a:ext cx="685829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05</a:t>
            </a:r>
          </a:p>
        </p:txBody>
      </p:sp>
      <p:sp>
        <p:nvSpPr>
          <p:cNvPr id="22" name="AutoShape 22"/>
          <p:cNvSpPr/>
          <p:nvPr/>
        </p:nvSpPr>
        <p:spPr>
          <a:xfrm>
            <a:off x="1854445" y="7374737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Box 23"/>
          <p:cNvSpPr txBox="1"/>
          <p:nvPr/>
        </p:nvSpPr>
        <p:spPr>
          <a:xfrm>
            <a:off x="2924051" y="7186810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Resultados</a:t>
            </a:r>
            <a:r>
              <a:rPr lang="en-US" sz="2627" b="1" dirty="0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 e Discussão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27" name="Freeform 27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8" name="Group 28"/>
          <p:cNvGrpSpPr/>
          <p:nvPr/>
        </p:nvGrpSpPr>
        <p:grpSpPr>
          <a:xfrm>
            <a:off x="880772" y="9570662"/>
            <a:ext cx="5227372" cy="374643"/>
            <a:chOff x="0" y="0"/>
            <a:chExt cx="6969830" cy="499525"/>
          </a:xfrm>
        </p:grpSpPr>
        <p:sp>
          <p:nvSpPr>
            <p:cNvPr id="29" name="AutoShape 29"/>
            <p:cNvSpPr/>
            <p:nvPr/>
          </p:nvSpPr>
          <p:spPr>
            <a:xfrm>
              <a:off x="31" y="6350"/>
              <a:ext cx="6161774" cy="30543"/>
            </a:xfrm>
            <a:prstGeom prst="line">
              <a:avLst/>
            </a:prstGeom>
            <a:ln w="12700" cap="rnd">
              <a:solidFill>
                <a:srgbClr val="86C23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627" y="214509"/>
              <a:ext cx="6954203" cy="285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9"/>
                </a:lnSpc>
              </a:pPr>
              <a:r>
                <a:rPr lang="en-US" sz="1500">
                  <a:solidFill>
                    <a:srgbClr val="6B7280"/>
                  </a:solidFill>
                  <a:latin typeface="Aptos"/>
                  <a:ea typeface="Aptos"/>
                  <a:cs typeface="Aptos"/>
                  <a:sym typeface="Aptos"/>
                </a:rPr>
                <a:t>Goiana, 2026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286757" y="8098796"/>
            <a:ext cx="5001243" cy="493043"/>
            <a:chOff x="0" y="0"/>
            <a:chExt cx="3228327" cy="3182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228340" cy="318262"/>
            </a:xfrm>
            <a:custGeom>
              <a:avLst/>
              <a:gdLst/>
              <a:ahLst/>
              <a:cxnLst/>
              <a:rect l="l" t="t" r="r" b="b"/>
              <a:pathLst>
                <a:path w="3228340" h="318262">
                  <a:moveTo>
                    <a:pt x="0" y="0"/>
                  </a:moveTo>
                  <a:lnTo>
                    <a:pt x="3228340" y="0"/>
                  </a:lnTo>
                  <a:lnTo>
                    <a:pt x="3228340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286757" y="9006106"/>
            <a:ext cx="3441801" cy="493043"/>
            <a:chOff x="0" y="0"/>
            <a:chExt cx="2221700" cy="31826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1738" cy="318262"/>
            </a:xfrm>
            <a:custGeom>
              <a:avLst/>
              <a:gdLst/>
              <a:ahLst/>
              <a:cxnLst/>
              <a:rect l="l" t="t" r="r" b="b"/>
              <a:pathLst>
                <a:path w="2221738" h="318262">
                  <a:moveTo>
                    <a:pt x="0" y="0"/>
                  </a:moveTo>
                  <a:lnTo>
                    <a:pt x="2221738" y="0"/>
                  </a:lnTo>
                  <a:lnTo>
                    <a:pt x="2221738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6" name="TextBox 21">
            <a:extLst>
              <a:ext uri="{FF2B5EF4-FFF2-40B4-BE49-F238E27FC236}">
                <a16:creationId xmlns:a16="http://schemas.microsoft.com/office/drawing/2014/main" id="{E56EBBC0-4DE8-9557-3904-A3B9AC89DF75}"/>
              </a:ext>
            </a:extLst>
          </p:cNvPr>
          <p:cNvSpPr txBox="1"/>
          <p:nvPr/>
        </p:nvSpPr>
        <p:spPr>
          <a:xfrm>
            <a:off x="1053315" y="8098796"/>
            <a:ext cx="68582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 b="1" dirty="0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06</a:t>
            </a:r>
          </a:p>
        </p:txBody>
      </p:sp>
      <p:sp>
        <p:nvSpPr>
          <p:cNvPr id="38" name="AutoShape 20">
            <a:extLst>
              <a:ext uri="{FF2B5EF4-FFF2-40B4-BE49-F238E27FC236}">
                <a16:creationId xmlns:a16="http://schemas.microsoft.com/office/drawing/2014/main" id="{AEBC4FB3-6A96-47E9-04D1-8E09CDC968C1}"/>
              </a:ext>
            </a:extLst>
          </p:cNvPr>
          <p:cNvSpPr/>
          <p:nvPr/>
        </p:nvSpPr>
        <p:spPr>
          <a:xfrm>
            <a:off x="1357497" y="7608598"/>
            <a:ext cx="19068" cy="43087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0" name="AutoShape 22">
            <a:extLst>
              <a:ext uri="{FF2B5EF4-FFF2-40B4-BE49-F238E27FC236}">
                <a16:creationId xmlns:a16="http://schemas.microsoft.com/office/drawing/2014/main" id="{4818BEE4-9755-7E5A-CBD5-EC812993DCD8}"/>
              </a:ext>
            </a:extLst>
          </p:cNvPr>
          <p:cNvSpPr/>
          <p:nvPr/>
        </p:nvSpPr>
        <p:spPr>
          <a:xfrm>
            <a:off x="1854444" y="8284024"/>
            <a:ext cx="875845" cy="24786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2" name="TextBox 23">
            <a:extLst>
              <a:ext uri="{FF2B5EF4-FFF2-40B4-BE49-F238E27FC236}">
                <a16:creationId xmlns:a16="http://schemas.microsoft.com/office/drawing/2014/main" id="{7B02DC1E-4E61-D715-F4F7-8326C7893C4A}"/>
              </a:ext>
            </a:extLst>
          </p:cNvPr>
          <p:cNvSpPr txBox="1"/>
          <p:nvPr/>
        </p:nvSpPr>
        <p:spPr>
          <a:xfrm>
            <a:off x="2924051" y="8112310"/>
            <a:ext cx="79609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4"/>
              </a:lnSpc>
            </a:pPr>
            <a:r>
              <a:rPr lang="en-US" sz="2627" b="1" dirty="0" err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Conclusão</a:t>
            </a:r>
            <a:endParaRPr lang="en-US" sz="2627" b="1" dirty="0">
              <a:solidFill>
                <a:srgbClr val="142D64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5" name="Freeform 5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13286757" y="8098796"/>
            <a:ext cx="5001243" cy="493043"/>
            <a:chOff x="0" y="0"/>
            <a:chExt cx="3228327" cy="3182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28340" cy="318262"/>
            </a:xfrm>
            <a:custGeom>
              <a:avLst/>
              <a:gdLst/>
              <a:ahLst/>
              <a:cxnLst/>
              <a:rect l="l" t="t" r="r" b="b"/>
              <a:pathLst>
                <a:path w="3228340" h="318262">
                  <a:moveTo>
                    <a:pt x="0" y="0"/>
                  </a:moveTo>
                  <a:lnTo>
                    <a:pt x="3228340" y="0"/>
                  </a:lnTo>
                  <a:lnTo>
                    <a:pt x="3228340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286757" y="9006106"/>
            <a:ext cx="3441801" cy="493043"/>
            <a:chOff x="0" y="0"/>
            <a:chExt cx="2221700" cy="3182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21738" cy="318262"/>
            </a:xfrm>
            <a:custGeom>
              <a:avLst/>
              <a:gdLst/>
              <a:ahLst/>
              <a:cxnLst/>
              <a:rect l="l" t="t" r="r" b="b"/>
              <a:pathLst>
                <a:path w="2221738" h="318262">
                  <a:moveTo>
                    <a:pt x="0" y="0"/>
                  </a:moveTo>
                  <a:lnTo>
                    <a:pt x="2221738" y="0"/>
                  </a:lnTo>
                  <a:lnTo>
                    <a:pt x="2221738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92493" y="1346597"/>
            <a:ext cx="12079005" cy="73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50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Conceito visual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Uma linguagem institucional contemporânea, derivada da própria marca.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2493" y="3065021"/>
            <a:ext cx="5833348" cy="1977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1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Conhecimento</a:t>
            </a:r>
          </a:p>
          <a:p>
            <a:pPr algn="l">
              <a:lnSpc>
                <a:spcPts val="5191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estruturado</a:t>
            </a:r>
          </a:p>
          <a:p>
            <a:pPr algn="l">
              <a:lnSpc>
                <a:spcPts val="5191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em movimento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7395" y="5637733"/>
            <a:ext cx="7579941" cy="1380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38"/>
              </a:lnSpc>
            </a:pPr>
            <a:r>
              <a:rPr lang="en-US" sz="240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 identidade usa grid, quadrantes e linhas como extensão gráfica do símbolo da FAG. O resultado preserva sobriedade acadêmica, mas evita o aspecto genérico de template administrativo.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122276" y="3212306"/>
            <a:ext cx="86166" cy="4690091"/>
            <a:chOff x="0" y="0"/>
            <a:chExt cx="114888" cy="62534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4879" cy="6253493"/>
            </a:xfrm>
            <a:custGeom>
              <a:avLst/>
              <a:gdLst/>
              <a:ahLst/>
              <a:cxnLst/>
              <a:rect l="l" t="t" r="r" b="b"/>
              <a:pathLst>
                <a:path w="114879" h="6253493">
                  <a:moveTo>
                    <a:pt x="0" y="0"/>
                  </a:moveTo>
                  <a:lnTo>
                    <a:pt x="114879" y="0"/>
                  </a:lnTo>
                  <a:lnTo>
                    <a:pt x="114879" y="6253493"/>
                  </a:lnTo>
                  <a:lnTo>
                    <a:pt x="0" y="6253493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742089" y="3212306"/>
            <a:ext cx="7368210" cy="137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branco como base de respiro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azul para estrutura e autoridade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verde para ênfase e sinalização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geometria simples como assinatura visual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80772" y="9570662"/>
            <a:ext cx="5227372" cy="374643"/>
            <a:chOff x="0" y="0"/>
            <a:chExt cx="6969830" cy="499525"/>
          </a:xfrm>
        </p:grpSpPr>
        <p:sp>
          <p:nvSpPr>
            <p:cNvPr id="18" name="AutoShape 18"/>
            <p:cNvSpPr/>
            <p:nvPr/>
          </p:nvSpPr>
          <p:spPr>
            <a:xfrm>
              <a:off x="31" y="6350"/>
              <a:ext cx="6161774" cy="30543"/>
            </a:xfrm>
            <a:prstGeom prst="line">
              <a:avLst/>
            </a:prstGeom>
            <a:ln w="12700" cap="rnd">
              <a:solidFill>
                <a:srgbClr val="86C23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627" y="214509"/>
              <a:ext cx="6954203" cy="285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9"/>
                </a:lnSpc>
              </a:pPr>
              <a:r>
                <a:rPr lang="en-US" sz="1500">
                  <a:solidFill>
                    <a:srgbClr val="6B7280"/>
                  </a:solidFill>
                  <a:latin typeface="Aptos"/>
                  <a:ea typeface="Aptos"/>
                  <a:cs typeface="Aptos"/>
                  <a:sym typeface="Aptos"/>
                </a:rPr>
                <a:t>Goiana, 2026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66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Sistema gráfico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Paleta, tipografia e proporções de uso para manter unidade entre apresentações.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30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19975" y="3120161"/>
            <a:ext cx="2105530" cy="1391736"/>
            <a:chOff x="0" y="0"/>
            <a:chExt cx="2807373" cy="18556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07335" cy="1855597"/>
            </a:xfrm>
            <a:custGeom>
              <a:avLst/>
              <a:gdLst/>
              <a:ahLst/>
              <a:cxnLst/>
              <a:rect l="l" t="t" r="r" b="b"/>
              <a:pathLst>
                <a:path w="2807335" h="1855597">
                  <a:moveTo>
                    <a:pt x="0" y="0"/>
                  </a:moveTo>
                  <a:lnTo>
                    <a:pt x="2807335" y="0"/>
                  </a:lnTo>
                  <a:lnTo>
                    <a:pt x="2807335" y="1855597"/>
                  </a:lnTo>
                  <a:lnTo>
                    <a:pt x="0" y="1855597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9757" y="4704321"/>
            <a:ext cx="2127133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Azul institucional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9757" y="5106591"/>
            <a:ext cx="1989868" cy="28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35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#142D64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012397" y="3120161"/>
            <a:ext cx="2105530" cy="1391736"/>
            <a:chOff x="0" y="0"/>
            <a:chExt cx="2807373" cy="18556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07335" cy="1855597"/>
            </a:xfrm>
            <a:custGeom>
              <a:avLst/>
              <a:gdLst/>
              <a:ahLst/>
              <a:cxnLst/>
              <a:rect l="l" t="t" r="r" b="b"/>
              <a:pathLst>
                <a:path w="2807335" h="1855597">
                  <a:moveTo>
                    <a:pt x="0" y="0"/>
                  </a:moveTo>
                  <a:lnTo>
                    <a:pt x="2807335" y="0"/>
                  </a:lnTo>
                  <a:lnTo>
                    <a:pt x="2807335" y="1855597"/>
                  </a:lnTo>
                  <a:lnTo>
                    <a:pt x="0" y="1855597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022188" y="4704321"/>
            <a:ext cx="2127133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Verde de acento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22188" y="5106591"/>
            <a:ext cx="1989868" cy="28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35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#86C232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004828" y="3120161"/>
            <a:ext cx="2105530" cy="1391736"/>
            <a:chOff x="0" y="0"/>
            <a:chExt cx="2807373" cy="18556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07335" cy="1855597"/>
            </a:xfrm>
            <a:custGeom>
              <a:avLst/>
              <a:gdLst/>
              <a:ahLst/>
              <a:cxnLst/>
              <a:rect l="l" t="t" r="r" b="b"/>
              <a:pathLst>
                <a:path w="2807335" h="1855597">
                  <a:moveTo>
                    <a:pt x="0" y="0"/>
                  </a:moveTo>
                  <a:lnTo>
                    <a:pt x="2807335" y="0"/>
                  </a:lnTo>
                  <a:lnTo>
                    <a:pt x="2807335" y="1855597"/>
                  </a:lnTo>
                  <a:lnTo>
                    <a:pt x="0" y="1855597"/>
                  </a:ln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14610" y="4704321"/>
            <a:ext cx="2127133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Branco-base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14610" y="5106591"/>
            <a:ext cx="1989868" cy="28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35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#FFFFFF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97250" y="3120161"/>
            <a:ext cx="2105530" cy="1391736"/>
            <a:chOff x="0" y="0"/>
            <a:chExt cx="2807373" cy="18556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07335" cy="1855597"/>
            </a:xfrm>
            <a:custGeom>
              <a:avLst/>
              <a:gdLst/>
              <a:ahLst/>
              <a:cxnLst/>
              <a:rect l="l" t="t" r="r" b="b"/>
              <a:pathLst>
                <a:path w="2807335" h="1855597">
                  <a:moveTo>
                    <a:pt x="0" y="0"/>
                  </a:moveTo>
                  <a:lnTo>
                    <a:pt x="2807335" y="0"/>
                  </a:lnTo>
                  <a:lnTo>
                    <a:pt x="2807335" y="1855597"/>
                  </a:lnTo>
                  <a:lnTo>
                    <a:pt x="0" y="1855597"/>
                  </a:lnTo>
                  <a:close/>
                </a:path>
              </a:pathLst>
            </a:custGeom>
            <a:solidFill>
              <a:srgbClr val="6B7280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007032" y="4704321"/>
            <a:ext cx="2127133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Cinza texto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007032" y="5106591"/>
            <a:ext cx="1989868" cy="28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35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#6B7280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9757" y="6488792"/>
            <a:ext cx="3156642" cy="37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4"/>
              </a:lnSpc>
            </a:pPr>
            <a:r>
              <a:rPr lang="en-US" sz="195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Proporção recomendada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9757" y="6992483"/>
            <a:ext cx="7206024" cy="50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3002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70% branco  ·  25% azul  ·  5% verde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9757" y="7669292"/>
            <a:ext cx="11667211" cy="717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202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Títulos: Aptos Display ou Montserrat. Texto: Aptos ou Arial. Evitar caixa alta em títulos longos; reservar para etiquetas curtas.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6" name="Freeform 26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TextBox 27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28" name="AutoShape 28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Box 29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9975" y="2735809"/>
            <a:ext cx="1007393" cy="183785"/>
            <a:chOff x="0" y="0"/>
            <a:chExt cx="1343190" cy="2450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3152" cy="245110"/>
            </a:xfrm>
            <a:custGeom>
              <a:avLst/>
              <a:gdLst/>
              <a:ahLst/>
              <a:cxnLst/>
              <a:rect l="l" t="t" r="r" b="b"/>
              <a:pathLst>
                <a:path w="1343152" h="245110">
                  <a:moveTo>
                    <a:pt x="0" y="0"/>
                  </a:moveTo>
                  <a:lnTo>
                    <a:pt x="1343152" y="0"/>
                  </a:lnTo>
                  <a:lnTo>
                    <a:pt x="1343152" y="245110"/>
                  </a:lnTo>
                  <a:lnTo>
                    <a:pt x="0" y="245110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9757" y="3295793"/>
            <a:ext cx="1509436" cy="657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4"/>
              </a:lnSpc>
            </a:pPr>
            <a:r>
              <a:rPr lang="en-US" sz="4503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9757" y="4146842"/>
            <a:ext cx="8784593" cy="154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4"/>
              </a:lnSpc>
            </a:pPr>
            <a:r>
              <a:rPr lang="en-US" sz="5854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ENSINO E</a:t>
            </a:r>
          </a:p>
          <a:p>
            <a:pPr algn="l">
              <a:lnSpc>
                <a:spcPts val="6674"/>
              </a:lnSpc>
            </a:pPr>
            <a:r>
              <a:rPr lang="en-US" sz="5854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APRENDIZAGEM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57208" y="6351527"/>
            <a:ext cx="7549191" cy="442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5"/>
              </a:lnSpc>
            </a:pPr>
            <a:r>
              <a:rPr lang="en-US" sz="2101">
                <a:solidFill>
                  <a:srgbClr val="DDE6F4"/>
                </a:solidFill>
                <a:latin typeface="Aptos"/>
                <a:ea typeface="Aptos"/>
                <a:cs typeface="Aptos"/>
                <a:sym typeface="Aptos"/>
              </a:rPr>
              <a:t>Abertura de bloco com maior densidade institucional e contraste.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04</a:t>
            </a:r>
          </a:p>
        </p:txBody>
      </p:sp>
      <p:sp>
        <p:nvSpPr>
          <p:cNvPr id="8" name="AutoShape 8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892493" y="9733925"/>
            <a:ext cx="3158331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0" y="164245"/>
            <a:ext cx="18005305" cy="20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486413" y="1123158"/>
            <a:ext cx="1696061" cy="795837"/>
          </a:xfrm>
          <a:custGeom>
            <a:avLst/>
            <a:gdLst/>
            <a:ahLst/>
            <a:cxnLst/>
            <a:rect l="l" t="t" r="r" b="b"/>
            <a:pathLst>
              <a:path w="1696061" h="795837">
                <a:moveTo>
                  <a:pt x="0" y="0"/>
                </a:moveTo>
                <a:lnTo>
                  <a:pt x="1696061" y="0"/>
                </a:lnTo>
                <a:lnTo>
                  <a:pt x="1696061" y="795836"/>
                </a:lnTo>
                <a:lnTo>
                  <a:pt x="0" y="7958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732" t="-205582" r="-53971" b="-128546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794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0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Texto + imagem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Layout recomendado para apresentar cursos, eventos, laboratórios ou projetos.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118740" y="2667181"/>
            <a:ext cx="7637393" cy="6264726"/>
            <a:chOff x="0" y="0"/>
            <a:chExt cx="10183190" cy="8352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83241" cy="8352917"/>
            </a:xfrm>
            <a:custGeom>
              <a:avLst/>
              <a:gdLst/>
              <a:ahLst/>
              <a:cxnLst/>
              <a:rect l="l" t="t" r="r" b="b"/>
              <a:pathLst>
                <a:path w="10183241" h="8352917">
                  <a:moveTo>
                    <a:pt x="0" y="0"/>
                  </a:moveTo>
                  <a:lnTo>
                    <a:pt x="10183241" y="0"/>
                  </a:lnTo>
                  <a:lnTo>
                    <a:pt x="10183241" y="8352917"/>
                  </a:lnTo>
                  <a:lnTo>
                    <a:pt x="0" y="8352917"/>
                  </a:lnTo>
                  <a:close/>
                </a:path>
              </a:pathLst>
            </a:custGeom>
            <a:solidFill>
              <a:srgbClr val="EAF0FA"/>
            </a:solidFill>
            <a:ln w="19065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28522" y="5630875"/>
            <a:ext cx="7617828" cy="26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801" b="1">
                <a:solidFill>
                  <a:srgbClr val="6B7280"/>
                </a:solidFill>
                <a:latin typeface="Aptos Bold"/>
                <a:ea typeface="Aptos Bold"/>
                <a:cs typeface="Aptos Bold"/>
                <a:sym typeface="Aptos Bold"/>
              </a:rPr>
              <a:t>IMAGEM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118740" y="8912838"/>
            <a:ext cx="1803540" cy="183785"/>
            <a:chOff x="0" y="0"/>
            <a:chExt cx="2404720" cy="2450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04745" cy="245110"/>
            </a:xfrm>
            <a:custGeom>
              <a:avLst/>
              <a:gdLst/>
              <a:ahLst/>
              <a:cxnLst/>
              <a:rect l="l" t="t" r="r" b="b"/>
              <a:pathLst>
                <a:path w="2404745" h="245110">
                  <a:moveTo>
                    <a:pt x="0" y="0"/>
                  </a:moveTo>
                  <a:lnTo>
                    <a:pt x="2404745" y="0"/>
                  </a:lnTo>
                  <a:lnTo>
                    <a:pt x="2404745" y="245110"/>
                  </a:lnTo>
                  <a:lnTo>
                    <a:pt x="0" y="245110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9757" y="2883989"/>
            <a:ext cx="6176515" cy="51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78"/>
              </a:lnSpc>
            </a:pPr>
            <a:r>
              <a:rPr lang="en-US" sz="3752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Título do conteúdo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0934" y="3688537"/>
            <a:ext cx="6313789" cy="136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8"/>
              </a:lnSpc>
            </a:pPr>
            <a:r>
              <a:rPr lang="en-US" sz="229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Use a imagem como evidência visual do tema, não como ornamento. Priorize fotografias amplas, bem alinhadas e com boa iluminação.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0934" y="5497801"/>
            <a:ext cx="5764720" cy="1852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até 3 tópicos por página</a:t>
            </a:r>
          </a:p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um destaque numérico ou verbal</a:t>
            </a:r>
          </a:p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legenda breve quando necessário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0934" y="7816082"/>
            <a:ext cx="1715329" cy="337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7"/>
              </a:lnSpc>
            </a:pPr>
            <a:r>
              <a:rPr lang="en-US" sz="225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Destaque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00502" y="7829807"/>
            <a:ext cx="3568436" cy="323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O slide precisa respirar.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18" name="Freeform 18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9" name="Group 19"/>
          <p:cNvGrpSpPr/>
          <p:nvPr/>
        </p:nvGrpSpPr>
        <p:grpSpPr>
          <a:xfrm>
            <a:off x="880772" y="9570662"/>
            <a:ext cx="5227372" cy="374643"/>
            <a:chOff x="0" y="0"/>
            <a:chExt cx="6969830" cy="499525"/>
          </a:xfrm>
        </p:grpSpPr>
        <p:sp>
          <p:nvSpPr>
            <p:cNvPr id="20" name="AutoShape 20"/>
            <p:cNvSpPr/>
            <p:nvPr/>
          </p:nvSpPr>
          <p:spPr>
            <a:xfrm>
              <a:off x="31" y="6350"/>
              <a:ext cx="6161774" cy="30543"/>
            </a:xfrm>
            <a:prstGeom prst="line">
              <a:avLst/>
            </a:prstGeom>
            <a:ln w="12700" cap="rnd">
              <a:solidFill>
                <a:srgbClr val="86C23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627" y="214509"/>
              <a:ext cx="6954203" cy="285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09"/>
                </a:lnSpc>
              </a:pPr>
              <a:r>
                <a:rPr lang="en-US" sz="1500">
                  <a:solidFill>
                    <a:srgbClr val="6B7280"/>
                  </a:solidFill>
                  <a:latin typeface="Aptos"/>
                  <a:ea typeface="Aptos"/>
                  <a:cs typeface="Aptos"/>
                  <a:sym typeface="Aptos"/>
                </a:rPr>
                <a:t>Goiana, 2026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66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Indicadores institucionais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Modelo para números-chave, resultados e metas.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06</a:t>
            </a:r>
          </a:p>
        </p:txBody>
      </p:sp>
      <p:sp>
        <p:nvSpPr>
          <p:cNvPr id="5" name="AutoShape 5"/>
          <p:cNvSpPr/>
          <p:nvPr/>
        </p:nvSpPr>
        <p:spPr>
          <a:xfrm rot="182160">
            <a:off x="1073677" y="3280124"/>
            <a:ext cx="899979" cy="0"/>
          </a:xfrm>
          <a:prstGeom prst="line">
            <a:avLst/>
          </a:prstGeom>
          <a:ln w="2857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1098394" y="3675936"/>
            <a:ext cx="3568436" cy="949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7"/>
              </a:lnSpc>
            </a:pPr>
            <a:r>
              <a:rPr lang="en-US" sz="6304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85%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394" y="4755023"/>
            <a:ext cx="3842976" cy="460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1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indicador principal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8394" y="5372729"/>
            <a:ext cx="3774338" cy="69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7"/>
              </a:lnSpc>
            </a:pPr>
            <a:r>
              <a:rPr lang="en-US" sz="183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descrição curta com no máximo duas linhas para manter leitura rápida.</a:t>
            </a:r>
          </a:p>
        </p:txBody>
      </p:sp>
      <p:sp>
        <p:nvSpPr>
          <p:cNvPr id="9" name="AutoShape 9"/>
          <p:cNvSpPr/>
          <p:nvPr/>
        </p:nvSpPr>
        <p:spPr>
          <a:xfrm rot="182160">
            <a:off x="6633000" y="3280124"/>
            <a:ext cx="899979" cy="0"/>
          </a:xfrm>
          <a:prstGeom prst="line">
            <a:avLst/>
          </a:prstGeom>
          <a:ln w="2857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6657718" y="3675936"/>
            <a:ext cx="3568436" cy="949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7"/>
              </a:lnSpc>
            </a:pPr>
            <a:r>
              <a:rPr lang="en-US" sz="6304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12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57718" y="4755023"/>
            <a:ext cx="3842976" cy="460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1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projetos em andamento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57718" y="5372729"/>
            <a:ext cx="3774338" cy="69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7"/>
              </a:lnSpc>
            </a:pPr>
            <a:r>
              <a:rPr lang="en-US" sz="183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descrição curta com no máximo duas linhas para manter leitura rápida.</a:t>
            </a:r>
          </a:p>
        </p:txBody>
      </p:sp>
      <p:sp>
        <p:nvSpPr>
          <p:cNvPr id="13" name="AutoShape 13"/>
          <p:cNvSpPr/>
          <p:nvPr/>
        </p:nvSpPr>
        <p:spPr>
          <a:xfrm rot="182160">
            <a:off x="12192324" y="3280124"/>
            <a:ext cx="899979" cy="0"/>
          </a:xfrm>
          <a:prstGeom prst="line">
            <a:avLst/>
          </a:prstGeom>
          <a:ln w="2857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12217041" y="3675936"/>
            <a:ext cx="3568436" cy="949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7"/>
              </a:lnSpc>
            </a:pPr>
            <a:r>
              <a:rPr lang="en-US" sz="6304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4,7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17041" y="4755023"/>
            <a:ext cx="3842976" cy="460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1"/>
              </a:lnSpc>
            </a:pPr>
            <a:r>
              <a:rPr lang="en-US" sz="2176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avaliação média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17041" y="5372729"/>
            <a:ext cx="3774338" cy="69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7"/>
              </a:lnSpc>
            </a:pPr>
            <a:r>
              <a:rPr lang="en-US" sz="183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descrição curta com no máximo duas linhas para manter leitura rápida.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19975" y="7746063"/>
            <a:ext cx="11465770" cy="677951"/>
            <a:chOff x="0" y="0"/>
            <a:chExt cx="15287693" cy="9039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87706" cy="903986"/>
            </a:xfrm>
            <a:custGeom>
              <a:avLst/>
              <a:gdLst/>
              <a:ahLst/>
              <a:cxnLst/>
              <a:rect l="l" t="t" r="r" b="b"/>
              <a:pathLst>
                <a:path w="15287706" h="903986">
                  <a:moveTo>
                    <a:pt x="0" y="0"/>
                  </a:moveTo>
                  <a:lnTo>
                    <a:pt x="15287706" y="0"/>
                  </a:lnTo>
                  <a:lnTo>
                    <a:pt x="15287706" y="903986"/>
                  </a:lnTo>
                  <a:lnTo>
                    <a:pt x="0" y="903986"/>
                  </a:lnTo>
                  <a:close/>
                </a:path>
              </a:pathLst>
            </a:custGeom>
            <a:solidFill>
              <a:srgbClr val="F0F8E6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04296" y="7934296"/>
            <a:ext cx="14824358" cy="30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9"/>
              </a:lnSpc>
            </a:pPr>
            <a:r>
              <a:rPr lang="en-US" sz="177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Regra de uso: número grande + explicação curta. Nunca transformar indicadores em parágrafos extensos.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286757" y="8098796"/>
            <a:ext cx="5001243" cy="493043"/>
            <a:chOff x="0" y="0"/>
            <a:chExt cx="3228327" cy="3182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28340" cy="318262"/>
            </a:xfrm>
            <a:custGeom>
              <a:avLst/>
              <a:gdLst/>
              <a:ahLst/>
              <a:cxnLst/>
              <a:rect l="l" t="t" r="r" b="b"/>
              <a:pathLst>
                <a:path w="3228340" h="318262">
                  <a:moveTo>
                    <a:pt x="0" y="0"/>
                  </a:moveTo>
                  <a:lnTo>
                    <a:pt x="3228340" y="0"/>
                  </a:lnTo>
                  <a:lnTo>
                    <a:pt x="3228340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286757" y="9006106"/>
            <a:ext cx="3441801" cy="493043"/>
            <a:chOff x="0" y="0"/>
            <a:chExt cx="2221700" cy="31826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1738" cy="318262"/>
            </a:xfrm>
            <a:custGeom>
              <a:avLst/>
              <a:gdLst/>
              <a:ahLst/>
              <a:cxnLst/>
              <a:rect l="l" t="t" r="r" b="b"/>
              <a:pathLst>
                <a:path w="2221738" h="318262">
                  <a:moveTo>
                    <a:pt x="0" y="0"/>
                  </a:moveTo>
                  <a:lnTo>
                    <a:pt x="2221738" y="0"/>
                  </a:lnTo>
                  <a:lnTo>
                    <a:pt x="2221738" y="318262"/>
                  </a:lnTo>
                  <a:lnTo>
                    <a:pt x="0" y="318262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6" name="Freeform 26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TextBox 27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28" name="AutoShape 28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Box 29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66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Gráficos e dados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Azul para contexto; verde apenas para o dado que precisa de destaque.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07</a:t>
            </a:r>
          </a:p>
        </p:txBody>
      </p:sp>
      <p:sp>
        <p:nvSpPr>
          <p:cNvPr id="5" name="AutoShape 5"/>
          <p:cNvSpPr/>
          <p:nvPr/>
        </p:nvSpPr>
        <p:spPr>
          <a:xfrm rot="6720">
            <a:off x="1706299" y="8025374"/>
            <a:ext cx="9765059" cy="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2598544" y="5636076"/>
            <a:ext cx="979932" cy="2403596"/>
            <a:chOff x="0" y="0"/>
            <a:chExt cx="1306576" cy="32047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06576" cy="3204845"/>
            </a:xfrm>
            <a:custGeom>
              <a:avLst/>
              <a:gdLst/>
              <a:ahLst/>
              <a:cxnLst/>
              <a:rect l="l" t="t" r="r" b="b"/>
              <a:pathLst>
                <a:path w="1306576" h="3204845">
                  <a:moveTo>
                    <a:pt x="0" y="0"/>
                  </a:moveTo>
                  <a:lnTo>
                    <a:pt x="1306576" y="0"/>
                  </a:lnTo>
                  <a:lnTo>
                    <a:pt x="1306576" y="3204845"/>
                  </a:lnTo>
                  <a:lnTo>
                    <a:pt x="0" y="3204845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98522" y="8245812"/>
            <a:ext cx="1179986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5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53424" y="5216128"/>
            <a:ext cx="1070172" cy="29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50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3.2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657554" y="4965421"/>
            <a:ext cx="979932" cy="3074241"/>
            <a:chOff x="0" y="0"/>
            <a:chExt cx="1306576" cy="40989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06576" cy="4098925"/>
            </a:xfrm>
            <a:custGeom>
              <a:avLst/>
              <a:gdLst/>
              <a:ahLst/>
              <a:cxnLst/>
              <a:rect l="l" t="t" r="r" b="b"/>
              <a:pathLst>
                <a:path w="1306576" h="4098925">
                  <a:moveTo>
                    <a:pt x="0" y="0"/>
                  </a:moveTo>
                  <a:lnTo>
                    <a:pt x="1306576" y="0"/>
                  </a:lnTo>
                  <a:lnTo>
                    <a:pt x="1306576" y="4098925"/>
                  </a:lnTo>
                  <a:lnTo>
                    <a:pt x="0" y="4098925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57522" y="8245812"/>
            <a:ext cx="1179986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5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2024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12434" y="4545482"/>
            <a:ext cx="1070172" cy="29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50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4.1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716563" y="4294775"/>
            <a:ext cx="979932" cy="3744887"/>
            <a:chOff x="0" y="0"/>
            <a:chExt cx="1306576" cy="49931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06576" cy="4993132"/>
            </a:xfrm>
            <a:custGeom>
              <a:avLst/>
              <a:gdLst/>
              <a:ahLst/>
              <a:cxnLst/>
              <a:rect l="l" t="t" r="r" b="b"/>
              <a:pathLst>
                <a:path w="1306576" h="4993132">
                  <a:moveTo>
                    <a:pt x="0" y="0"/>
                  </a:moveTo>
                  <a:lnTo>
                    <a:pt x="1306576" y="0"/>
                  </a:lnTo>
                  <a:lnTo>
                    <a:pt x="1306576" y="4993132"/>
                  </a:lnTo>
                  <a:lnTo>
                    <a:pt x="0" y="4993132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16532" y="8245812"/>
            <a:ext cx="1179986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5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71443" y="3874837"/>
            <a:ext cx="1070172" cy="29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50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5.0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775573" y="3400577"/>
            <a:ext cx="979932" cy="4639085"/>
            <a:chOff x="0" y="0"/>
            <a:chExt cx="1306576" cy="61854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06576" cy="6185408"/>
            </a:xfrm>
            <a:custGeom>
              <a:avLst/>
              <a:gdLst/>
              <a:ahLst/>
              <a:cxnLst/>
              <a:rect l="l" t="t" r="r" b="b"/>
              <a:pathLst>
                <a:path w="1306576" h="6185408">
                  <a:moveTo>
                    <a:pt x="0" y="0"/>
                  </a:moveTo>
                  <a:lnTo>
                    <a:pt x="1306576" y="0"/>
                  </a:lnTo>
                  <a:lnTo>
                    <a:pt x="1306576" y="6185408"/>
                  </a:lnTo>
                  <a:lnTo>
                    <a:pt x="0" y="6185408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675541" y="8245812"/>
            <a:ext cx="1179986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6"/>
              </a:lnSpc>
            </a:pPr>
            <a:r>
              <a:rPr lang="en-US" sz="15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2026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30453" y="2980639"/>
            <a:ext cx="1070172" cy="29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50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6.2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18590" y="8959606"/>
            <a:ext cx="4529309" cy="333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8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Exemplo: evolução de indicador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962220" y="3010348"/>
            <a:ext cx="156334" cy="4686148"/>
            <a:chOff x="0" y="0"/>
            <a:chExt cx="208445" cy="62481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8407" cy="6248146"/>
            </a:xfrm>
            <a:custGeom>
              <a:avLst/>
              <a:gdLst/>
              <a:ahLst/>
              <a:cxnLst/>
              <a:rect l="l" t="t" r="r" b="b"/>
              <a:pathLst>
                <a:path w="208407" h="6248146">
                  <a:moveTo>
                    <a:pt x="0" y="0"/>
                  </a:moveTo>
                  <a:lnTo>
                    <a:pt x="208407" y="0"/>
                  </a:lnTo>
                  <a:lnTo>
                    <a:pt x="208407" y="6248146"/>
                  </a:lnTo>
                  <a:lnTo>
                    <a:pt x="0" y="6248146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452443" y="3057115"/>
            <a:ext cx="3225270" cy="401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9"/>
              </a:lnSpc>
            </a:pPr>
            <a:r>
              <a:rPr lang="en-US" sz="2551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Recomendação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452443" y="3743449"/>
            <a:ext cx="3225270" cy="163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6"/>
              </a:lnSpc>
            </a:pPr>
            <a:r>
              <a:rPr lang="en-US" sz="199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Evitar paletas automáticas do PowerPoint. Usar escala simples e destacar apenas a informação que sustenta a mensagem do slide.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Freeform 29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TextBox 30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Box 32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794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0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Tabela institucional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Modelo para cronogramas, planos de ação e sínteses administrativas.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08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19975" y="2845622"/>
            <a:ext cx="16147961" cy="677951"/>
            <a:chOff x="0" y="0"/>
            <a:chExt cx="21530615" cy="9039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0563" cy="903986"/>
            </a:xfrm>
            <a:custGeom>
              <a:avLst/>
              <a:gdLst/>
              <a:ahLst/>
              <a:cxnLst/>
              <a:rect l="l" t="t" r="r" b="b"/>
              <a:pathLst>
                <a:path w="21530563" h="903986">
                  <a:moveTo>
                    <a:pt x="0" y="0"/>
                  </a:moveTo>
                  <a:lnTo>
                    <a:pt x="21530563" y="0"/>
                  </a:lnTo>
                  <a:lnTo>
                    <a:pt x="21530563" y="903986"/>
                  </a:lnTo>
                  <a:lnTo>
                    <a:pt x="0" y="903986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49385" y="3057115"/>
            <a:ext cx="3911613" cy="26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Eixo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04669" y="3057115"/>
            <a:ext cx="3774338" cy="26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Responsável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22688" y="3057115"/>
            <a:ext cx="3225270" cy="26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Prazo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91639" y="3057115"/>
            <a:ext cx="3842976" cy="26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6"/>
              </a:lnSpc>
            </a:pPr>
            <a:r>
              <a:rPr lang="en-US" sz="1576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Situação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4738" y="3509277"/>
            <a:ext cx="16138436" cy="805682"/>
            <a:chOff x="0" y="0"/>
            <a:chExt cx="21517915" cy="10742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17863" cy="1074293"/>
            </a:xfrm>
            <a:custGeom>
              <a:avLst/>
              <a:gdLst/>
              <a:ahLst/>
              <a:cxnLst/>
              <a:rect l="l" t="t" r="r" b="b"/>
              <a:pathLst>
                <a:path w="21517863" h="1074293">
                  <a:moveTo>
                    <a:pt x="0" y="0"/>
                  </a:moveTo>
                  <a:lnTo>
                    <a:pt x="21517863" y="0"/>
                  </a:lnTo>
                  <a:lnTo>
                    <a:pt x="21517863" y="1074293"/>
                  </a:lnTo>
                  <a:lnTo>
                    <a:pt x="0" y="1074293"/>
                  </a:lnTo>
                  <a:close/>
                </a:path>
              </a:pathLst>
            </a:custGeom>
            <a:solidFill>
              <a:srgbClr val="F5F7FA"/>
            </a:solidFill>
            <a:ln w="9532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49385" y="3770900"/>
            <a:ext cx="3911613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Ensino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04669" y="3770900"/>
            <a:ext cx="3774338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Coordenação acadêmica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22688" y="3770900"/>
            <a:ext cx="3225270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Março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91639" y="3770900"/>
            <a:ext cx="3842976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Em andamento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24738" y="4305424"/>
            <a:ext cx="16138436" cy="805682"/>
            <a:chOff x="0" y="0"/>
            <a:chExt cx="21517915" cy="10742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517863" cy="1074293"/>
            </a:xfrm>
            <a:custGeom>
              <a:avLst/>
              <a:gdLst/>
              <a:ahLst/>
              <a:cxnLst/>
              <a:rect l="l" t="t" r="r" b="b"/>
              <a:pathLst>
                <a:path w="21517863" h="1074293">
                  <a:moveTo>
                    <a:pt x="0" y="0"/>
                  </a:moveTo>
                  <a:lnTo>
                    <a:pt x="21517863" y="0"/>
                  </a:lnTo>
                  <a:lnTo>
                    <a:pt x="21517863" y="1074293"/>
                  </a:lnTo>
                  <a:lnTo>
                    <a:pt x="0" y="1074293"/>
                  </a:lnTo>
                  <a:close/>
                </a:path>
              </a:pathLst>
            </a:custGeom>
            <a:solidFill>
              <a:srgbClr val="FFFFFF"/>
            </a:solidFill>
            <a:ln w="9532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49385" y="4567047"/>
            <a:ext cx="3911613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Extensão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04669" y="4567047"/>
            <a:ext cx="3774338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Direção e setores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22688" y="4567047"/>
            <a:ext cx="3225270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Abril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191639" y="4567047"/>
            <a:ext cx="3842976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Planejado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24738" y="5101571"/>
            <a:ext cx="16138436" cy="805682"/>
            <a:chOff x="0" y="0"/>
            <a:chExt cx="21517915" cy="10742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517863" cy="1074293"/>
            </a:xfrm>
            <a:custGeom>
              <a:avLst/>
              <a:gdLst/>
              <a:ahLst/>
              <a:cxnLst/>
              <a:rect l="l" t="t" r="r" b="b"/>
              <a:pathLst>
                <a:path w="21517863" h="1074293">
                  <a:moveTo>
                    <a:pt x="0" y="0"/>
                  </a:moveTo>
                  <a:lnTo>
                    <a:pt x="21517863" y="0"/>
                  </a:lnTo>
                  <a:lnTo>
                    <a:pt x="21517863" y="1074293"/>
                  </a:lnTo>
                  <a:lnTo>
                    <a:pt x="0" y="1074293"/>
                  </a:lnTo>
                  <a:close/>
                </a:path>
              </a:pathLst>
            </a:custGeom>
            <a:solidFill>
              <a:srgbClr val="F5F7FA"/>
            </a:solidFill>
            <a:ln w="9532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49385" y="5363204"/>
            <a:ext cx="3911613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Infraestrutura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504669" y="5363204"/>
            <a:ext cx="3774338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Administrativo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22688" y="5363204"/>
            <a:ext cx="3225270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Maio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91639" y="5363204"/>
            <a:ext cx="3842976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Prioritário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24738" y="5897728"/>
            <a:ext cx="16138436" cy="805682"/>
            <a:chOff x="0" y="0"/>
            <a:chExt cx="21517915" cy="107424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1517863" cy="1074293"/>
            </a:xfrm>
            <a:custGeom>
              <a:avLst/>
              <a:gdLst/>
              <a:ahLst/>
              <a:cxnLst/>
              <a:rect l="l" t="t" r="r" b="b"/>
              <a:pathLst>
                <a:path w="21517863" h="1074293">
                  <a:moveTo>
                    <a:pt x="0" y="0"/>
                  </a:moveTo>
                  <a:lnTo>
                    <a:pt x="21517863" y="0"/>
                  </a:lnTo>
                  <a:lnTo>
                    <a:pt x="21517863" y="1074293"/>
                  </a:lnTo>
                  <a:lnTo>
                    <a:pt x="0" y="1074293"/>
                  </a:lnTo>
                  <a:close/>
                </a:path>
              </a:pathLst>
            </a:custGeom>
            <a:solidFill>
              <a:srgbClr val="FFFFFF"/>
            </a:solidFill>
            <a:ln w="9532" cap="sq">
              <a:solidFill>
                <a:srgbClr val="D1D5DB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49385" y="6159351"/>
            <a:ext cx="3911613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Comunicação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504669" y="6159351"/>
            <a:ext cx="3774338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Marketing institucional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622688" y="6159351"/>
            <a:ext cx="3225270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Junho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91639" y="6159351"/>
            <a:ext cx="3842976" cy="23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lang="en-US" sz="1621" b="1">
                <a:solidFill>
                  <a:srgbClr val="111827"/>
                </a:solidFill>
                <a:latin typeface="Aptos Bold"/>
                <a:ea typeface="Aptos Bold"/>
                <a:cs typeface="Aptos Bold"/>
                <a:sym typeface="Aptos Bold"/>
              </a:rPr>
              <a:t>Em revisão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29757" y="7449664"/>
            <a:ext cx="12079005" cy="374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876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Use poucas linhas por página. Para tabelas extensas, dividir por bloco ou transformar em anexo.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8" name="Freeform 38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TextBox 39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40" name="AutoShape 40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41" name="TextBox 41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663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5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Comparação entre alternativas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Estrutura para análise de cenários, propostas ou decisões institucionais.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09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8394" y="2874464"/>
            <a:ext cx="4941113" cy="447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3002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Modelo atual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46228" y="2874464"/>
            <a:ext cx="5764720" cy="447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3002" b="1">
                <a:solidFill>
                  <a:srgbClr val="86C232"/>
                </a:solidFill>
                <a:latin typeface="Aptos Bold"/>
                <a:ea typeface="Aptos Bold"/>
                <a:cs typeface="Aptos Bold"/>
                <a:sym typeface="Aptos Bold"/>
              </a:rPr>
              <a:t>Modelo recomendado</a:t>
            </a:r>
          </a:p>
        </p:txBody>
      </p:sp>
      <p:sp>
        <p:nvSpPr>
          <p:cNvPr id="7" name="AutoShape 7"/>
          <p:cNvSpPr/>
          <p:nvPr/>
        </p:nvSpPr>
        <p:spPr>
          <a:xfrm rot="5385540">
            <a:off x="6405782" y="5451615"/>
            <a:ext cx="5444985" cy="0"/>
          </a:xfrm>
          <a:prstGeom prst="line">
            <a:avLst/>
          </a:prstGeom>
          <a:ln w="9525" cap="rnd">
            <a:solidFill>
              <a:srgbClr val="D1D5D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304296" y="3816286"/>
            <a:ext cx="5970613" cy="2470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centralizado demais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rodapé pesado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pouca assinatura própria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aparência administrativa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83492" y="3816286"/>
            <a:ext cx="5970613" cy="2470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alinhamento editorial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rodapé leve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grafismo derivado da marca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sobriedade contemporânea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16063" y="7704887"/>
            <a:ext cx="5235216" cy="156334"/>
            <a:chOff x="0" y="0"/>
            <a:chExt cx="6980288" cy="2084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80301" cy="208407"/>
            </a:xfrm>
            <a:custGeom>
              <a:avLst/>
              <a:gdLst/>
              <a:ahLst/>
              <a:cxnLst/>
              <a:rect l="l" t="t" r="r" b="b"/>
              <a:pathLst>
                <a:path w="6980301" h="208407">
                  <a:moveTo>
                    <a:pt x="0" y="0"/>
                  </a:moveTo>
                  <a:lnTo>
                    <a:pt x="6980301" y="0"/>
                  </a:lnTo>
                  <a:lnTo>
                    <a:pt x="6980301" y="208407"/>
                  </a:lnTo>
                  <a:lnTo>
                    <a:pt x="0" y="208407"/>
                  </a:ln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5073" y="7704887"/>
            <a:ext cx="5235216" cy="156334"/>
            <a:chOff x="0" y="0"/>
            <a:chExt cx="6980288" cy="2084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980301" cy="208407"/>
            </a:xfrm>
            <a:custGeom>
              <a:avLst/>
              <a:gdLst/>
              <a:ahLst/>
              <a:cxnLst/>
              <a:rect l="l" t="t" r="r" b="b"/>
              <a:pathLst>
                <a:path w="6980301" h="208407">
                  <a:moveTo>
                    <a:pt x="0" y="0"/>
                  </a:moveTo>
                  <a:lnTo>
                    <a:pt x="6980301" y="0"/>
                  </a:lnTo>
                  <a:lnTo>
                    <a:pt x="6980301" y="208407"/>
                  </a:lnTo>
                  <a:lnTo>
                    <a:pt x="0" y="208407"/>
                  </a:lnTo>
                  <a:close/>
                </a:path>
              </a:pathLst>
            </a:custGeom>
            <a:solidFill>
              <a:srgbClr val="86C232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18" name="AutoShape 18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2493" y="1346597"/>
            <a:ext cx="12079005" cy="794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053" b="1">
                <a:solidFill>
                  <a:srgbClr val="142D64"/>
                </a:solidFill>
                <a:latin typeface="Aptos Bold"/>
                <a:ea typeface="Aptos Bold"/>
                <a:cs typeface="Aptos Bold"/>
                <a:sym typeface="Aptos Bold"/>
              </a:rPr>
              <a:t>Citação ou mensagem institucional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9944" y="2174396"/>
            <a:ext cx="11804475" cy="43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1921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Use para missão, visão, abertura de fala ou encerramento de seção.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815492" y="9773679"/>
            <a:ext cx="617191" cy="190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54"/>
              </a:lnSpc>
            </a:pPr>
            <a:r>
              <a:rPr lang="en-US" sz="1275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2492" y="3579371"/>
            <a:ext cx="11941740" cy="1549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4"/>
              </a:lnSpc>
            </a:pPr>
            <a:r>
              <a:rPr lang="en-US" sz="4503" b="1" i="1">
                <a:solidFill>
                  <a:srgbClr val="142D64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“A apresentação institucional deve parecer organizada antes mesmo de ser lida.”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7395" y="5674233"/>
            <a:ext cx="5627446" cy="346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876" b="1">
                <a:solidFill>
                  <a:srgbClr val="6B7280"/>
                </a:solidFill>
                <a:latin typeface="Aptos Bold"/>
                <a:ea typeface="Aptos Bold"/>
                <a:cs typeface="Aptos Bold"/>
                <a:sym typeface="Aptos Bold"/>
              </a:rPr>
              <a:t>Orientação de uso do template</a:t>
            </a:r>
          </a:p>
        </p:txBody>
      </p:sp>
      <p:sp>
        <p:nvSpPr>
          <p:cNvPr id="7" name="AutoShape 7"/>
          <p:cNvSpPr/>
          <p:nvPr/>
        </p:nvSpPr>
        <p:spPr>
          <a:xfrm>
            <a:off x="929985" y="6333624"/>
            <a:ext cx="3026745" cy="34339"/>
          </a:xfrm>
          <a:prstGeom prst="line">
            <a:avLst/>
          </a:prstGeom>
          <a:ln w="19050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947395" y="6772370"/>
            <a:ext cx="9059132" cy="593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6"/>
              </a:lnSpc>
            </a:pPr>
            <a:r>
              <a:rPr lang="en-US" sz="1996">
                <a:solidFill>
                  <a:srgbClr val="111827"/>
                </a:solidFill>
                <a:latin typeface="Aptos"/>
                <a:ea typeface="Aptos"/>
                <a:cs typeface="Aptos"/>
                <a:sym typeface="Aptos"/>
              </a:rPr>
              <a:t>Reservar este layout para mensagens de síntese. Não misturar com listas longas ou muitos elementos gráficos.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486413" y="1028700"/>
            <a:ext cx="1772887" cy="984752"/>
          </a:xfrm>
          <a:custGeom>
            <a:avLst/>
            <a:gdLst/>
            <a:ahLst/>
            <a:cxnLst/>
            <a:rect l="l" t="t" r="r" b="b"/>
            <a:pathLst>
              <a:path w="1772887" h="984752">
                <a:moveTo>
                  <a:pt x="0" y="0"/>
                </a:moveTo>
                <a:lnTo>
                  <a:pt x="1772887" y="0"/>
                </a:lnTo>
                <a:lnTo>
                  <a:pt x="1772887" y="984752"/>
                </a:lnTo>
                <a:lnTo>
                  <a:pt x="0" y="984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249" b="-2977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0" y="164245"/>
            <a:ext cx="18005305" cy="20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892492" y="9733925"/>
            <a:ext cx="5215652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6B7280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172080">
            <a:off x="1013917" y="4268448"/>
            <a:ext cx="1143038" cy="0"/>
          </a:xfrm>
          <a:prstGeom prst="line">
            <a:avLst/>
          </a:prstGeom>
          <a:ln w="28575" cap="rnd">
            <a:solidFill>
              <a:srgbClr val="86C2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029757" y="4636808"/>
            <a:ext cx="7411926" cy="990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9"/>
              </a:lnSpc>
            </a:pPr>
            <a:r>
              <a:rPr lang="en-US" sz="6605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Obrigado</a:t>
            </a:r>
            <a:r>
              <a:rPr lang="en-US" sz="6605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0934" y="5953449"/>
            <a:ext cx="6039250" cy="42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8"/>
              </a:lnSpc>
            </a:pPr>
            <a:r>
              <a:rPr lang="en-US" sz="2401">
                <a:solidFill>
                  <a:srgbClr val="E7EDF8"/>
                </a:solidFill>
                <a:latin typeface="Aptos"/>
                <a:ea typeface="Aptos"/>
                <a:cs typeface="Aptos"/>
                <a:sym typeface="Aptos"/>
              </a:rPr>
              <a:t>Faculdade de Goiana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70934" y="7216311"/>
            <a:ext cx="5901985" cy="67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876">
                <a:solidFill>
                  <a:srgbClr val="DCE6F4"/>
                </a:solidFill>
                <a:latin typeface="Aptos"/>
                <a:ea typeface="Aptos"/>
                <a:cs typeface="Aptos"/>
                <a:sym typeface="Aptos"/>
              </a:rPr>
              <a:t>www.faculdadedegoiana.edu.br</a:t>
            </a:r>
          </a:p>
          <a:p>
            <a:pPr algn="l">
              <a:lnSpc>
                <a:spcPts val="2139"/>
              </a:lnSpc>
            </a:pPr>
            <a:r>
              <a:rPr lang="en-US" sz="1876">
                <a:solidFill>
                  <a:srgbClr val="DCE6F4"/>
                </a:solidFill>
                <a:latin typeface="Aptos"/>
                <a:ea typeface="Aptos"/>
                <a:cs typeface="Aptos"/>
                <a:sym typeface="Aptos"/>
              </a:rPr>
              <a:t>Goiana · Pernambuco</a:t>
            </a:r>
          </a:p>
        </p:txBody>
      </p:sp>
      <p:sp>
        <p:nvSpPr>
          <p:cNvPr id="6" name="AutoShape 6"/>
          <p:cNvSpPr/>
          <p:nvPr/>
        </p:nvSpPr>
        <p:spPr>
          <a:xfrm>
            <a:off x="880796" y="9575424"/>
            <a:ext cx="4621330" cy="22907"/>
          </a:xfrm>
          <a:prstGeom prst="line">
            <a:avLst/>
          </a:prstGeom>
          <a:ln w="9525" cap="rnd">
            <a:solidFill>
              <a:srgbClr val="F8F8F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892493" y="9733925"/>
            <a:ext cx="3158331" cy="211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9"/>
              </a:lnSpc>
            </a:pPr>
            <a:r>
              <a:rPr lang="en-US" sz="15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Goiana, 2026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-146661"/>
            <a:ext cx="18566847" cy="1036744"/>
            <a:chOff x="0" y="0"/>
            <a:chExt cx="27570941" cy="15395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570937" cy="1539494"/>
            </a:xfrm>
            <a:custGeom>
              <a:avLst/>
              <a:gdLst/>
              <a:ahLst/>
              <a:cxnLst/>
              <a:rect l="l" t="t" r="r" b="b"/>
              <a:pathLst>
                <a:path w="27570937" h="1539494">
                  <a:moveTo>
                    <a:pt x="0" y="0"/>
                  </a:moveTo>
                  <a:lnTo>
                    <a:pt x="27570937" y="0"/>
                  </a:lnTo>
                  <a:lnTo>
                    <a:pt x="27570937" y="1539494"/>
                  </a:lnTo>
                  <a:lnTo>
                    <a:pt x="0" y="1539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5772" b="-4577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0" y="164245"/>
            <a:ext cx="18005305" cy="20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9"/>
              </a:lnSpc>
            </a:pPr>
            <a:r>
              <a:rPr lang="en-US" sz="1207" spc="185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FACULDADE DE GOIANA ◉ FACULDADE DE GOIANA ◉ FACULDADE DE GOIANA ◉ FACULDADE DE GOIANA ◉ FACULDADE DE GOIANA ◉ FACULDADE DE GOIANA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486413" y="1123158"/>
            <a:ext cx="1696061" cy="795837"/>
          </a:xfrm>
          <a:custGeom>
            <a:avLst/>
            <a:gdLst/>
            <a:ahLst/>
            <a:cxnLst/>
            <a:rect l="l" t="t" r="r" b="b"/>
            <a:pathLst>
              <a:path w="1696061" h="795837">
                <a:moveTo>
                  <a:pt x="0" y="0"/>
                </a:moveTo>
                <a:lnTo>
                  <a:pt x="1696061" y="0"/>
                </a:lnTo>
                <a:lnTo>
                  <a:pt x="1696061" y="795836"/>
                </a:lnTo>
                <a:lnTo>
                  <a:pt x="0" y="7958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732" t="-205582" r="-53971" b="-128546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80107" y="5220750"/>
            <a:ext cx="851937" cy="85193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C42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0107" y="4154391"/>
            <a:ext cx="851937" cy="85193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D486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80107" y="8406363"/>
            <a:ext cx="851937" cy="85193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2D6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80107" y="7379216"/>
            <a:ext cx="851937" cy="85193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3DE4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-5400000">
            <a:off x="14670065" y="1807619"/>
            <a:ext cx="10295442" cy="6680204"/>
          </a:xfrm>
          <a:custGeom>
            <a:avLst/>
            <a:gdLst/>
            <a:ahLst/>
            <a:cxnLst/>
            <a:rect l="l" t="t" r="r" b="b"/>
            <a:pathLst>
              <a:path w="10295442" h="6680204">
                <a:moveTo>
                  <a:pt x="0" y="0"/>
                </a:moveTo>
                <a:lnTo>
                  <a:pt x="10295441" y="0"/>
                </a:lnTo>
                <a:lnTo>
                  <a:pt x="10295441" y="6680204"/>
                </a:lnTo>
                <a:lnTo>
                  <a:pt x="0" y="6680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5411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1410290" y="3713016"/>
            <a:ext cx="7416780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FONTES PADRÃO: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0290" y="4803807"/>
            <a:ext cx="7416780" cy="42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3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Aptos Bold: Títulos principais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47704" y="5376874"/>
            <a:ext cx="2850415" cy="48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7"/>
              </a:lnSpc>
            </a:pPr>
            <a:r>
              <a:rPr lang="en-US" sz="3443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a, b , c, 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10290" y="8130974"/>
            <a:ext cx="7416780" cy="42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3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Gotham</a:t>
            </a:r>
            <a:r>
              <a:rPr lang="en-US" sz="300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: Rodapé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46520" y="8607565"/>
            <a:ext cx="2850415" cy="481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7"/>
              </a:lnSpc>
            </a:pPr>
            <a:r>
              <a:rPr lang="en-US" sz="344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a, b , c, 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0290" y="6433402"/>
            <a:ext cx="7416780" cy="42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3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Aptos</a:t>
            </a: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: Outros títulos e textos gerais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47704" y="6996982"/>
            <a:ext cx="2850415" cy="491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7"/>
              </a:lnSpc>
            </a:pPr>
            <a:r>
              <a:rPr lang="en-US" sz="3443">
                <a:solidFill>
                  <a:srgbClr val="000000"/>
                </a:solidFill>
                <a:latin typeface="Helios"/>
                <a:ea typeface="Helios"/>
                <a:cs typeface="Helios"/>
                <a:sym typeface="Helios"/>
              </a:rPr>
              <a:t>a, b , c, 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780107" y="3287575"/>
            <a:ext cx="7416780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CORES PADRÃO: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84377" y="5400100"/>
            <a:ext cx="1451074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u="none" strike="noStrik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#0f4984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84377" y="4380371"/>
            <a:ext cx="1483668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#27323a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84377" y="8660824"/>
            <a:ext cx="1492597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#2978c8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884377" y="7581765"/>
            <a:ext cx="1460450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#16599d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80107" y="6682982"/>
            <a:ext cx="7416780" cy="428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SUB VARIAÇÕES: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10290" y="821376"/>
            <a:ext cx="4695147" cy="2394608"/>
          </a:xfrm>
          <a:custGeom>
            <a:avLst/>
            <a:gdLst/>
            <a:ahLst/>
            <a:cxnLst/>
            <a:rect l="l" t="t" r="r" b="b"/>
            <a:pathLst>
              <a:path w="4695147" h="2394608">
                <a:moveTo>
                  <a:pt x="0" y="0"/>
                </a:moveTo>
                <a:lnTo>
                  <a:pt x="4695147" y="0"/>
                </a:lnTo>
                <a:lnTo>
                  <a:pt x="4695147" y="2394608"/>
                </a:lnTo>
                <a:lnTo>
                  <a:pt x="0" y="2394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130" r="-1968" b="-38479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909</Words>
  <Application>Microsoft Office PowerPoint</Application>
  <PresentationFormat>Personalizar</PresentationFormat>
  <Paragraphs>168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3" baseType="lpstr">
      <vt:lpstr>Aptos Bold</vt:lpstr>
      <vt:lpstr>Aptos</vt:lpstr>
      <vt:lpstr>Calibri</vt:lpstr>
      <vt:lpstr>Roboto Slab Bold</vt:lpstr>
      <vt:lpstr>Gotham</vt:lpstr>
      <vt:lpstr>Arial</vt:lpstr>
      <vt:lpstr>Helios</vt:lpstr>
      <vt:lpstr>Aptos Bold Italics</vt:lpstr>
      <vt:lpstr>Roboto Slab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Padrão Institucional - FAG 26 PPWT</dc:title>
  <cp:lastModifiedBy>Roberta Aragão</cp:lastModifiedBy>
  <cp:revision>2</cp:revision>
  <dcterms:created xsi:type="dcterms:W3CDTF">2006-08-16T00:00:00Z</dcterms:created>
  <dcterms:modified xsi:type="dcterms:W3CDTF">2026-08-13T00:32:34Z</dcterms:modified>
  <dc:identifier>DAHQtWogzWk</dc:identifier>
</cp:coreProperties>
</file>